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407" r:id="rId3"/>
    <p:sldId id="457" r:id="rId4"/>
    <p:sldId id="406" r:id="rId5"/>
    <p:sldId id="449" r:id="rId6"/>
    <p:sldId id="454" r:id="rId7"/>
    <p:sldId id="450" r:id="rId8"/>
    <p:sldId id="447" r:id="rId9"/>
    <p:sldId id="456" r:id="rId10"/>
    <p:sldId id="455" r:id="rId11"/>
    <p:sldId id="453" r:id="rId12"/>
    <p:sldId id="448" r:id="rId13"/>
    <p:sldId id="468" r:id="rId14"/>
    <p:sldId id="469" r:id="rId15"/>
    <p:sldId id="464" r:id="rId16"/>
    <p:sldId id="466" r:id="rId17"/>
    <p:sldId id="461" r:id="rId18"/>
    <p:sldId id="459" r:id="rId19"/>
    <p:sldId id="467" r:id="rId20"/>
    <p:sldId id="339" r:id="rId21"/>
    <p:sldId id="470" r:id="rId22"/>
    <p:sldId id="338" r:id="rId23"/>
    <p:sldId id="343" r:id="rId24"/>
    <p:sldId id="344" r:id="rId25"/>
    <p:sldId id="342" r:id="rId26"/>
    <p:sldId id="341" r:id="rId27"/>
    <p:sldId id="346" r:id="rId28"/>
    <p:sldId id="347" r:id="rId29"/>
    <p:sldId id="352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49"/>
    <p:restoredTop sz="81781"/>
  </p:normalViewPr>
  <p:slideViewPr>
    <p:cSldViewPr snapToGrid="0">
      <p:cViewPr varScale="1">
        <p:scale>
          <a:sx n="69" d="100"/>
          <a:sy n="69" d="100"/>
        </p:scale>
        <p:origin x="22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a block diagram of a computer showing a central processing unit connected to main memory.  Software is loaded into the main memory.  The software can also interact with input / output devices and secondary memory for long-term storage.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BFFE5127-B688-21F9-8B17-F8B98E01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00147EEC-E46B-3093-FDF3-4E29600F6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a block diagram of a computer showing a central processing unit connected to main memory.  Software is loaded into the main memory.  The software can also interact with input / output devices and secondary memory for long-term storage.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A838F0C3-9E1E-EA9D-82DE-0826B96582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180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10F43-7244-4ECC-5BF6-1F80EFBC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092" y="398227"/>
            <a:ext cx="2658035" cy="2219467"/>
          </a:xfrm>
          <a:ln w="38100">
            <a:solidFill>
              <a:srgbClr val="0070C0"/>
            </a:solidFill>
          </a:ln>
        </p:spPr>
        <p:txBody>
          <a:bodyPr>
            <a:noAutofit/>
          </a:bodyPr>
          <a:lstStyle/>
          <a:p>
            <a:r>
              <a:rPr lang="en-US" sz="2800" dirty="0"/>
              <a:t>AI: How do I make the whole screen white in the Apple 2 in 6502 Assembly?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2552-0873-241C-B57F-4251E3CDCC93}"/>
              </a:ext>
            </a:extLst>
          </p:cNvPr>
          <p:cNvSpPr txBox="1"/>
          <p:nvPr/>
        </p:nvSpPr>
        <p:spPr>
          <a:xfrm>
            <a:off x="616873" y="641320"/>
            <a:ext cx="928331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; --- Set graphics + hi-res page 1 ---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$C050      ; Graphics mode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$C057      ; Hi-res mode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$C054      ; Select Page 1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; --- Fill HGR Page 1 with $FF ---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LDA #$FF       ; White pixel byte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LDY #0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LDX #0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STA $2000,X    ; Store byte in first page of hi-res memory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INX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BNE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; Continue until X wraps to 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INC FillLoop+2 ; (hack: increments high byte of address!)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BNE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FillLoop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; Continue until reach $4000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RTS</a:t>
            </a:r>
          </a:p>
        </p:txBody>
      </p:sp>
    </p:spTree>
    <p:extLst>
      <p:ext uri="{BB962C8B-B14F-4D97-AF65-F5344CB8AC3E}">
        <p14:creationId xmlns:p14="http://schemas.microsoft.com/office/powerpoint/2010/main" val="360816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91C7E-47C9-912B-283F-CD213086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early 2000’s PC mother board.">
            <a:extLst>
              <a:ext uri="{FF2B5EF4-FFF2-40B4-BE49-F238E27FC236}">
                <a16:creationId xmlns:a16="http://schemas.microsoft.com/office/drawing/2014/main" id="{4C7735AD-4897-DBD4-57B7-11245D89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07" r="7299"/>
          <a:stretch/>
        </p:blipFill>
        <p:spPr>
          <a:xfrm>
            <a:off x="3041154" y="476894"/>
            <a:ext cx="6641920" cy="5191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2CEEE-E898-3085-9E1A-41ACCAB09289}"/>
              </a:ext>
            </a:extLst>
          </p:cNvPr>
          <p:cNvSpPr txBox="1"/>
          <p:nvPr/>
        </p:nvSpPr>
        <p:spPr>
          <a:xfrm>
            <a:off x="10425562" y="1757082"/>
            <a:ext cx="11394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CPU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Socket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EC936-178B-5A4B-2201-ED7607C9FBAC}"/>
              </a:ext>
            </a:extLst>
          </p:cNvPr>
          <p:cNvSpPr txBox="1"/>
          <p:nvPr/>
        </p:nvSpPr>
        <p:spPr>
          <a:xfrm>
            <a:off x="10048417" y="5191227"/>
            <a:ext cx="1838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Disk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Connectors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D8A3-D77A-424D-2E27-2DBEAA6A4133}"/>
              </a:ext>
            </a:extLst>
          </p:cNvPr>
          <p:cNvSpPr txBox="1"/>
          <p:nvPr/>
        </p:nvSpPr>
        <p:spPr>
          <a:xfrm>
            <a:off x="10519668" y="3669758"/>
            <a:ext cx="8963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RAM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Slots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3767A-DE29-DE32-7F45-287FF84CC906}"/>
              </a:ext>
            </a:extLst>
          </p:cNvPr>
          <p:cNvSpPr txBox="1"/>
          <p:nvPr/>
        </p:nvSpPr>
        <p:spPr>
          <a:xfrm>
            <a:off x="10219094" y="-53788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USB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66C33-9652-8641-1B28-55BBCD7567BC}"/>
              </a:ext>
            </a:extLst>
          </p:cNvPr>
          <p:cNvSpPr txBox="1"/>
          <p:nvPr/>
        </p:nvSpPr>
        <p:spPr>
          <a:xfrm>
            <a:off x="1240293" y="4893759"/>
            <a:ext cx="9217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ROM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BIOS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AC3CA-D6FA-940D-B9A9-57076655FD16}"/>
              </a:ext>
            </a:extLst>
          </p:cNvPr>
          <p:cNvSpPr txBox="1"/>
          <p:nvPr/>
        </p:nvSpPr>
        <p:spPr>
          <a:xfrm>
            <a:off x="615641" y="2570613"/>
            <a:ext cx="20540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Memory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Controller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South Bridge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80DA62-9349-F8A6-E949-3ADD74616F4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69666" y="3263111"/>
            <a:ext cx="2494005" cy="130385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EDF8E-F30D-31A4-5A7D-1483C8F9C44B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162019" y="4803967"/>
            <a:ext cx="2141040" cy="56684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E70836-2596-F537-4A0C-1821A261D8B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964706" y="5191227"/>
            <a:ext cx="1083711" cy="47705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CBE1A3-E781-1196-84E3-D5C2EC3797B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964706" y="4146812"/>
            <a:ext cx="1554962" cy="32908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B7411F-1E0E-A11C-6D36-164E49E2BA9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964706" y="2234136"/>
            <a:ext cx="14608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268574-6BF3-7390-7965-C06C51EF39F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964706" y="207822"/>
            <a:ext cx="1254388" cy="36685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477834B-C633-5B5E-D1F9-79EEB62F3C32}"/>
              </a:ext>
            </a:extLst>
          </p:cNvPr>
          <p:cNvSpPr txBox="1"/>
          <p:nvPr/>
        </p:nvSpPr>
        <p:spPr>
          <a:xfrm>
            <a:off x="614796" y="574258"/>
            <a:ext cx="20572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Memory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Controller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North Bridge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2E12CA-CD11-7908-B22C-D02D1DB502BB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2672027" y="1266756"/>
            <a:ext cx="4397604" cy="1790135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1014A3-C443-7464-F796-3CD546113E04}"/>
              </a:ext>
            </a:extLst>
          </p:cNvPr>
          <p:cNvSpPr txBox="1"/>
          <p:nvPr/>
        </p:nvSpPr>
        <p:spPr>
          <a:xfrm>
            <a:off x="5461693" y="5752686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309609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0285-4016-DCA8-23CF-AFEFBD9F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 Key on the IBM 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9449B-6752-FC6E-8CB3-E09B250F2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AI: How do I read a key in x86 assembly using the original IBM PC BIOS?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9A46B-5163-16DB-880C-D7B2BFF2CB61}"/>
              </a:ext>
            </a:extLst>
          </p:cNvPr>
          <p:cNvSpPr txBox="1"/>
          <p:nvPr/>
        </p:nvSpPr>
        <p:spPr>
          <a:xfrm>
            <a:off x="2248930" y="3162344"/>
            <a:ext cx="88697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Check if key is waiting; ZF=1 if no key.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CHECKKEY: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MOV AH, 01h    ; BIOS: Check Keyboard status (non-blocking)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16h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JZ  NO_KEY     ; Zero flag set? No key available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; If key is available, read it: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MOV AH, 00h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16h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NO_KEY: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</a:t>
            </a:r>
          </a:p>
        </p:txBody>
      </p:sp>
    </p:spTree>
    <p:extLst>
      <p:ext uri="{BB962C8B-B14F-4D97-AF65-F5344CB8AC3E}">
        <p14:creationId xmlns:p14="http://schemas.microsoft.com/office/powerpoint/2010/main" val="15216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88EA74-4CEA-3F6F-2675-5EC4108F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13704-8F5D-737C-61B6-9744FA6AC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7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416AD-2C4B-495E-6510-19896C2F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and Modern Operating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8A0DD-F432-EA28-847B-B6A4C70E0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Early operating systems were a logical extension of ROM / BIOS</a:t>
            </a:r>
          </a:p>
          <a:p>
            <a:pPr lvl="1"/>
            <a:r>
              <a:rPr lang="en-US" dirty="0"/>
              <a:t>Utility code to make applications much easier to write</a:t>
            </a:r>
          </a:p>
          <a:p>
            <a:pPr lvl="1"/>
            <a:r>
              <a:rPr lang="en-US" dirty="0"/>
              <a:t>A file system with files and folders and space allocation on disk</a:t>
            </a:r>
          </a:p>
          <a:p>
            <a:pPr lvl="1"/>
            <a:r>
              <a:rPr lang="en-US" dirty="0"/>
              <a:t>A simple user interface </a:t>
            </a:r>
          </a:p>
          <a:p>
            <a:pPr lvl="1"/>
            <a:r>
              <a:rPr lang="en-US" dirty="0"/>
              <a:t>Ability to run multiple applications and switch</a:t>
            </a:r>
          </a:p>
          <a:p>
            <a:pPr lvl="1"/>
            <a:r>
              <a:rPr lang="en-US" dirty="0"/>
              <a:t>System resources were vulnerable to malicious user applications</a:t>
            </a:r>
          </a:p>
          <a:p>
            <a:r>
              <a:rPr lang="en-US" dirty="0"/>
              <a:t>Modern operating systems protect the system: User programs run in a “safe zone” so they usually cannot damage the operating system.</a:t>
            </a:r>
          </a:p>
          <a:p>
            <a:pPr lvl="1"/>
            <a:r>
              <a:rPr lang="en-US" dirty="0"/>
              <a:t>Modern harmful programs typically affect files or use the network in bad ways, rather than directly breaking the OS.</a:t>
            </a:r>
          </a:p>
        </p:txBody>
      </p:sp>
    </p:spTree>
    <p:extLst>
      <p:ext uri="{BB962C8B-B14F-4D97-AF65-F5344CB8AC3E}">
        <p14:creationId xmlns:p14="http://schemas.microsoft.com/office/powerpoint/2010/main" val="336317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24DE-D3C4-9C58-8A0F-2A6C5068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with Flaws or Bad Intentions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D0A30-545F-58E7-7DAE-68893C3D7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early computers an application could do anything that an operating system could</a:t>
            </a:r>
          </a:p>
          <a:p>
            <a:pPr lvl="1"/>
            <a:r>
              <a:rPr lang="en-US" dirty="0"/>
              <a:t>Write an infinite loop and hang the operating system (spinning beach ball)</a:t>
            </a:r>
          </a:p>
          <a:p>
            <a:pPr lvl="1"/>
            <a:r>
              <a:rPr lang="en-US" dirty="0"/>
              <a:t>Delete or alter any data in memory or in a file</a:t>
            </a:r>
          </a:p>
          <a:p>
            <a:pPr lvl="1"/>
            <a:r>
              <a:rPr lang="en-US" dirty="0"/>
              <a:t>Patch the operating system or another application (install a virus)</a:t>
            </a:r>
          </a:p>
          <a:p>
            <a:r>
              <a:rPr lang="en-US" dirty="0"/>
              <a:t>Applications had to "voluntarily" cooperate in order not to harm the operating system or other programs</a:t>
            </a:r>
          </a:p>
          <a:p>
            <a:r>
              <a:rPr lang="en-US" dirty="0"/>
              <a:t>"Early" means Intel before i386 (1985), Motorola before MC68030 (1987) ARMv3 (1990)</a:t>
            </a:r>
          </a:p>
        </p:txBody>
      </p:sp>
      <p:pic>
        <p:nvPicPr>
          <p:cNvPr id="5" name="Picture 4" descr="A colorful circular object with a white background&#10;&#10;AI-generated content may be incorrect.">
            <a:extLst>
              <a:ext uri="{FF2B5EF4-FFF2-40B4-BE49-F238E27FC236}">
                <a16:creationId xmlns:a16="http://schemas.microsoft.com/office/drawing/2014/main" id="{DF711509-F29B-DC19-D9E6-F06DA1E5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913" y="900907"/>
            <a:ext cx="533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9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07DC-0DE5-3079-DA02-4FF2F166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Protect Memory and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3740D-C914-C9F7-B584-E80098B6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protection: Keeps programs from accidentally messing with each other’s data.</a:t>
            </a:r>
          </a:p>
          <a:p>
            <a:r>
              <a:rPr lang="en-US" dirty="0"/>
              <a:t>MMU (Memory Management Unit): A helper in the CPU that controls memory access.</a:t>
            </a:r>
          </a:p>
          <a:p>
            <a:r>
              <a:rPr lang="en-US" dirty="0"/>
              <a:t>User vs. Supervisor (Kernel) mode:</a:t>
            </a:r>
          </a:p>
          <a:p>
            <a:pPr lvl="1"/>
            <a:r>
              <a:rPr lang="en-US" dirty="0"/>
              <a:t>User mode: Where normal programs run.</a:t>
            </a:r>
          </a:p>
          <a:p>
            <a:pPr lvl="1"/>
            <a:r>
              <a:rPr lang="en-US" dirty="0"/>
              <a:t>Supervisor (Kernel) mode: Where the CPU runs the operating system safely.</a:t>
            </a:r>
          </a:p>
          <a:p>
            <a:r>
              <a:rPr lang="en-US" dirty="0"/>
              <a:t>Early CPUs: Some had no protection at all.</a:t>
            </a:r>
          </a:p>
          <a:p>
            <a:r>
              <a:rPr lang="en-US" dirty="0"/>
              <a:t>Modern CPUs: Almost all have an MMU and separate user/kernel modes.</a:t>
            </a:r>
          </a:p>
        </p:txBody>
      </p:sp>
    </p:spTree>
    <p:extLst>
      <p:ext uri="{BB962C8B-B14F-4D97-AF65-F5344CB8AC3E}">
        <p14:creationId xmlns:p14="http://schemas.microsoft.com/office/powerpoint/2010/main" val="39760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38E9-5F75-DB94-054B-68152A40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Linux Ran on Each CPU Family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460897-B3E8-CBE6-CEB1-3ED19C0A3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952358"/>
              </p:ext>
            </p:extLst>
          </p:nvPr>
        </p:nvGraphicFramePr>
        <p:xfrm>
          <a:off x="838200" y="2035334"/>
          <a:ext cx="10515600" cy="393192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4857000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532796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5063393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66990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CPU Family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First CPU Linux Ran 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Year Linux Support Began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585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Intel x86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Intel 80386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1991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Original platform for Linux 0.01. Required 32-bit + MMU + rings.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Motorola 68k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68030</a:t>
                      </a:r>
                      <a:r>
                        <a:rPr lang="en-US"/>
                        <a:t> (practically)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1992–1993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Linux/68k port needed an MMU; stable on 68030-based Macs, Amigas, Atari TT.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613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ARM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ARM610</a:t>
                      </a:r>
                      <a:r>
                        <a:rPr lang="en-US"/>
                        <a:t> (Newton era) / early ARM7/ARM9 dev boards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1994–1995 (first ports)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ARM Linux targeted ARM610-class chips with MMU; mainstream adoption on ARM9 later (~1998).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5160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27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EEBD1-5B5D-B8EA-EC4A-3870C81F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 and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5F558-A424-584C-9979-3BCD102FC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Unprotected</a:t>
            </a:r>
          </a:p>
          <a:p>
            <a:pPr lvl="1"/>
            <a:r>
              <a:rPr lang="en-US" dirty="0"/>
              <a:t>Windows 3.1, 95, 98</a:t>
            </a:r>
          </a:p>
          <a:p>
            <a:pPr lvl="1"/>
            <a:r>
              <a:rPr lang="en-US" dirty="0"/>
              <a:t>MacOS 1-9 (2001)</a:t>
            </a:r>
          </a:p>
          <a:p>
            <a:r>
              <a:rPr lang="en-US" dirty="0"/>
              <a:t>Protected</a:t>
            </a:r>
          </a:p>
          <a:p>
            <a:pPr lvl="1"/>
            <a:r>
              <a:rPr lang="en-US" dirty="0"/>
              <a:t>Windows NT, 2000, and XP</a:t>
            </a:r>
          </a:p>
          <a:p>
            <a:pPr lvl="1"/>
            <a:r>
              <a:rPr lang="en-US" dirty="0"/>
              <a:t>Max OS 10.0</a:t>
            </a:r>
          </a:p>
          <a:p>
            <a:pPr lvl="1"/>
            <a:r>
              <a:rPr lang="en-US" dirty="0"/>
              <a:t>Linux from 1.0</a:t>
            </a:r>
          </a:p>
        </p:txBody>
      </p:sp>
    </p:spTree>
    <p:extLst>
      <p:ext uri="{BB962C8B-B14F-4D97-AF65-F5344CB8AC3E}">
        <p14:creationId xmlns:p14="http://schemas.microsoft.com/office/powerpoint/2010/main" val="326425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3D5A4-04DE-981F-959C-AE6DC92D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Is it "turtles all the way down"?</a:t>
            </a:r>
          </a:p>
        </p:txBody>
      </p:sp>
      <p:pic>
        <p:nvPicPr>
          <p:cNvPr id="5" name="Picture 4" descr="A turtle with earth on top of it&#10;&#10;AI-generated content may be incorrect.">
            <a:extLst>
              <a:ext uri="{FF2B5EF4-FFF2-40B4-BE49-F238E27FC236}">
                <a16:creationId xmlns:a16="http://schemas.microsoft.com/office/drawing/2014/main" id="{E81850C8-3268-A567-29EE-224F401D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0" r="-1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5C1FE-CEDF-AA31-12F2-1475B1334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Linux was built on i386 in 1992 and for the ARM in 1994</a:t>
            </a:r>
          </a:p>
          <a:p>
            <a:r>
              <a:rPr lang="en-US" sz="2200"/>
              <a:t>Mac OS 10 was built on NeXTSTEP, which was built on the BSD Unix platform (2001)</a:t>
            </a:r>
          </a:p>
          <a:p>
            <a:r>
              <a:rPr lang="en-US" sz="2200"/>
              <a:t>Windows 11 has a feature called </a:t>
            </a:r>
            <a:r>
              <a:rPr lang="en-US" sz="2200" i="1"/>
              <a:t>Windows Subsystem for Linux (WSL)</a:t>
            </a:r>
            <a:r>
              <a:rPr lang="en-US" sz="2200"/>
              <a:t> that allows running Linux as a guest operating system with hardware and kernel emulation (2019)</a:t>
            </a:r>
          </a:p>
        </p:txBody>
      </p:sp>
    </p:spTree>
    <p:extLst>
      <p:ext uri="{BB962C8B-B14F-4D97-AF65-F5344CB8AC3E}">
        <p14:creationId xmlns:p14="http://schemas.microsoft.com/office/powerpoint/2010/main" val="3682031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326-1714-A2D4-15BF-A11A667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9BE9-19D7-B0BC-B5E5-E090B43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Controller</a:t>
            </a:r>
          </a:p>
          <a:p>
            <a:r>
              <a:rPr lang="en-US" dirty="0"/>
              <a:t>RAM, ROM, EPROM / Keyboard / Screen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BIOS</a:t>
            </a:r>
          </a:p>
          <a:p>
            <a:r>
              <a:rPr lang="en-US" dirty="0"/>
              <a:t>Operating System</a:t>
            </a:r>
          </a:p>
          <a:p>
            <a:r>
              <a:rPr lang="en-US" dirty="0"/>
              <a:t>Compiler</a:t>
            </a:r>
          </a:p>
          <a:p>
            <a:r>
              <a:rPr lang="en-US" dirty="0"/>
              <a:t>Interpreter</a:t>
            </a:r>
          </a:p>
        </p:txBody>
      </p:sp>
    </p:spTree>
    <p:extLst>
      <p:ext uri="{BB962C8B-B14F-4D97-AF65-F5344CB8AC3E}">
        <p14:creationId xmlns:p14="http://schemas.microsoft.com/office/powerpoint/2010/main" val="24642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B874-613E-0498-3EF1-5AFA7CD4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795BD-CB81-05D6-9707-1532E309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</a:t>
            </a:r>
          </a:p>
          <a:p>
            <a:r>
              <a:rPr lang="en-US" dirty="0"/>
              <a:t>Interpreter</a:t>
            </a:r>
          </a:p>
          <a:p>
            <a:r>
              <a:rPr lang="en-US" dirty="0"/>
              <a:t>Emulator</a:t>
            </a:r>
          </a:p>
          <a:p>
            <a:r>
              <a:rPr lang="en-US" dirty="0"/>
              <a:t>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130494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3FDF-9337-4E30-E73B-EAE23DE5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E3EC4-B790-203C-6DAA-945858374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1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CF79-720B-078A-D0BC-383C99C5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3A621-8AF2-A13F-2EF9-98124D5D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37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2521-31E1-83BE-C7F6-0DFD6293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89BFE-A74E-5D92-84A9-2C2BCCC09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Kind of Hybrid for performance reasons</a:t>
            </a:r>
          </a:p>
          <a:p>
            <a:r>
              <a:rPr lang="en-US" dirty="0"/>
              <a:t>__</a:t>
            </a:r>
            <a:r>
              <a:rPr lang="en-US" dirty="0" err="1"/>
              <a:t>pycache</a:t>
            </a:r>
            <a:r>
              <a:rPr lang="en-US" dirty="0"/>
              <a:t>__ ( byte code)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91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2ED3-4EB8-47D2-07FA-2FF18C34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8F1E-3D85-D87D-8F38-6695C15A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24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987B-4B31-B630-9D96-F5C6D3A0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Runtime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0385-FDFB-F703-E7AA-76E71F0C3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compiler to "byte code"</a:t>
            </a:r>
          </a:p>
          <a:p>
            <a:pPr lvl="1"/>
            <a:r>
              <a:rPr lang="en-US" dirty="0" err="1"/>
              <a:t>javac</a:t>
            </a:r>
            <a:r>
              <a:rPr lang="en-US" dirty="0"/>
              <a:t> </a:t>
            </a:r>
            <a:r>
              <a:rPr lang="en-US" dirty="0" err="1"/>
              <a:t>hello.java</a:t>
            </a:r>
            <a:r>
              <a:rPr lang="en-US" dirty="0"/>
              <a:t> -&gt; </a:t>
            </a:r>
            <a:r>
              <a:rPr lang="en-US" dirty="0" err="1"/>
              <a:t>hello.class</a:t>
            </a:r>
            <a:endParaRPr lang="en-US" dirty="0"/>
          </a:p>
          <a:p>
            <a:r>
              <a:rPr lang="en-US" dirty="0"/>
              <a:t>Java virtual machine (JVM) runtime – byte code emulator</a:t>
            </a:r>
          </a:p>
          <a:p>
            <a:pPr lvl="1"/>
            <a:r>
              <a:rPr lang="en-US" dirty="0"/>
              <a:t>java </a:t>
            </a:r>
            <a:r>
              <a:rPr lang="en-US" dirty="0" err="1"/>
              <a:t>hello.class</a:t>
            </a:r>
            <a:endParaRPr lang="en-US" dirty="0"/>
          </a:p>
          <a:p>
            <a:r>
              <a:rPr lang="en-US" dirty="0"/>
              <a:t>Just in time (JIT) compiler (a.k.a. Hotspot compiler)</a:t>
            </a:r>
          </a:p>
          <a:p>
            <a:r>
              <a:rPr lang="en-US" dirty="0"/>
              <a:t>JVM supports multiple languages</a:t>
            </a:r>
          </a:p>
          <a:p>
            <a:pPr lvl="1"/>
            <a:r>
              <a:rPr lang="en-US" dirty="0"/>
              <a:t>Scala …</a:t>
            </a:r>
          </a:p>
        </p:txBody>
      </p:sp>
    </p:spTree>
    <p:extLst>
      <p:ext uri="{BB962C8B-B14F-4D97-AF65-F5344CB8AC3E}">
        <p14:creationId xmlns:p14="http://schemas.microsoft.com/office/powerpoint/2010/main" val="750224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FDAC-04BA-0A0E-E859-9C13175F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9729C-3E4E-FAD5-8CB9-7DA498AD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35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8E3B30-9842-CD75-D02D-3C0AB6FE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039B7-1D10-432D-56A4-6E957517F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BCC3BF-B65D-22E0-EE7A-B2B69253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E7C797-9F5B-A597-6D54-FD3265B88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CPUs have support for virtualization</a:t>
            </a:r>
          </a:p>
          <a:p>
            <a:r>
              <a:rPr lang="en-US" dirty="0"/>
              <a:t>CP/CMS</a:t>
            </a:r>
          </a:p>
          <a:p>
            <a:r>
              <a:rPr lang="en-US" dirty="0"/>
              <a:t>Parallels on Mac and Windows</a:t>
            </a:r>
          </a:p>
          <a:p>
            <a:r>
              <a:rPr lang="en-US" dirty="0" err="1"/>
              <a:t>Vmware</a:t>
            </a:r>
            <a:endParaRPr lang="en-US" dirty="0"/>
          </a:p>
          <a:p>
            <a:r>
              <a:rPr lang="en-US" dirty="0"/>
              <a:t>Docker</a:t>
            </a:r>
          </a:p>
          <a:p>
            <a:r>
              <a:rPr lang="en-US" dirty="0"/>
              <a:t>VirtualBox (Oracle)</a:t>
            </a:r>
          </a:p>
        </p:txBody>
      </p:sp>
    </p:spTree>
    <p:extLst>
      <p:ext uri="{BB962C8B-B14F-4D97-AF65-F5344CB8AC3E}">
        <p14:creationId xmlns:p14="http://schemas.microsoft.com/office/powerpoint/2010/main" val="1529713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2EFD07-F694-345C-4B2F-4614FA7D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4836A-9389-B0FF-C342-D7DD46B3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69723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D9994A-4F3C-75A8-DEA4-B4A9AFD0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 CPU to a Computer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692A2-1467-EC39-14C6-E3E5C840D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73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2025-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www.ca4e.com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 descr="A stick figure of a human alluding to the fact that our input is in the form of a program which we write and is loaded in to the main memory for execution.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11100010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11101000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052B6AB3-FBDE-31AC-9ED5-09E3CE99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>
            <a:extLst>
              <a:ext uri="{FF2B5EF4-FFF2-40B4-BE49-F238E27FC236}">
                <a16:creationId xmlns:a16="http://schemas.microsoft.com/office/drawing/2014/main" id="{9DACBB0C-9AED-63AC-DE0A-3FFC74F5A8CA}"/>
              </a:ext>
            </a:extLst>
          </p:cNvPr>
          <p:cNvSpPr txBox="1"/>
          <p:nvPr/>
        </p:nvSpPr>
        <p:spPr>
          <a:xfrm>
            <a:off x="1038224" y="994161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63A6C182-9C09-1CBA-81BF-1E719ABD1797}"/>
              </a:ext>
            </a:extLst>
          </p:cNvPr>
          <p:cNvSpPr txBox="1"/>
          <p:nvPr/>
        </p:nvSpPr>
        <p:spPr>
          <a:xfrm>
            <a:off x="6259114" y="626338"/>
            <a:ext cx="1114601" cy="132834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ROM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504753EA-CC12-852E-996A-2BF234A44282}"/>
              </a:ext>
            </a:extLst>
          </p:cNvPr>
          <p:cNvSpPr txBox="1"/>
          <p:nvPr/>
        </p:nvSpPr>
        <p:spPr>
          <a:xfrm>
            <a:off x="8684591" y="73484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Keyboard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C463C767-D388-FFA5-9704-74F3F2652AEB}"/>
              </a:ext>
            </a:extLst>
          </p:cNvPr>
          <p:cNvCxnSpPr>
            <a:cxnSpLocks/>
            <a:stCxn id="45" idx="1"/>
            <a:endCxn id="5" idx="3"/>
          </p:cNvCxnSpPr>
          <p:nvPr/>
        </p:nvCxnSpPr>
        <p:spPr>
          <a:xfrm flipH="1">
            <a:off x="7373715" y="3227696"/>
            <a:ext cx="1310876" cy="1598714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3" name="Shape 382">
            <a:extLst>
              <a:ext uri="{FF2B5EF4-FFF2-40B4-BE49-F238E27FC236}">
                <a16:creationId xmlns:a16="http://schemas.microsoft.com/office/drawing/2014/main" id="{CEC725C5-E844-7A9E-360E-E3A56C5A585D}"/>
              </a:ext>
            </a:extLst>
          </p:cNvPr>
          <p:cNvSpPr txBox="1"/>
          <p:nvPr/>
        </p:nvSpPr>
        <p:spPr>
          <a:xfrm>
            <a:off x="3319462" y="994161"/>
            <a:ext cx="1628775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Logic</a:t>
            </a:r>
          </a:p>
        </p:txBody>
      </p:sp>
      <p:sp>
        <p:nvSpPr>
          <p:cNvPr id="4" name="Shape 382">
            <a:extLst>
              <a:ext uri="{FF2B5EF4-FFF2-40B4-BE49-F238E27FC236}">
                <a16:creationId xmlns:a16="http://schemas.microsoft.com/office/drawing/2014/main" id="{971D2910-1775-7D81-3FE3-5F2B0DFEA8F7}"/>
              </a:ext>
            </a:extLst>
          </p:cNvPr>
          <p:cNvSpPr txBox="1"/>
          <p:nvPr/>
        </p:nvSpPr>
        <p:spPr>
          <a:xfrm>
            <a:off x="6219372" y="2291210"/>
            <a:ext cx="1114601" cy="1278941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RAM</a:t>
            </a:r>
          </a:p>
        </p:txBody>
      </p:sp>
      <p:sp>
        <p:nvSpPr>
          <p:cNvPr id="5" name="Shape 382">
            <a:extLst>
              <a:ext uri="{FF2B5EF4-FFF2-40B4-BE49-F238E27FC236}">
                <a16:creationId xmlns:a16="http://schemas.microsoft.com/office/drawing/2014/main" id="{3695E9A8-3874-3AEE-86BC-387E608274A9}"/>
              </a:ext>
            </a:extLst>
          </p:cNvPr>
          <p:cNvSpPr txBox="1"/>
          <p:nvPr/>
        </p:nvSpPr>
        <p:spPr>
          <a:xfrm>
            <a:off x="6259114" y="3878545"/>
            <a:ext cx="1114601" cy="189572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I/O</a:t>
            </a:r>
          </a:p>
        </p:txBody>
      </p:sp>
      <p:sp>
        <p:nvSpPr>
          <p:cNvPr id="7" name="Shape 383">
            <a:extLst>
              <a:ext uri="{FF2B5EF4-FFF2-40B4-BE49-F238E27FC236}">
                <a16:creationId xmlns:a16="http://schemas.microsoft.com/office/drawing/2014/main" id="{7CE3201D-2C63-A87A-2858-CD2F30E0F5F5}"/>
              </a:ext>
            </a:extLst>
          </p:cNvPr>
          <p:cNvSpPr txBox="1"/>
          <p:nvPr/>
        </p:nvSpPr>
        <p:spPr>
          <a:xfrm>
            <a:off x="8684591" y="1786603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Screen</a:t>
            </a:r>
          </a:p>
        </p:txBody>
      </p:sp>
      <p:sp>
        <p:nvSpPr>
          <p:cNvPr id="8" name="Shape 383">
            <a:extLst>
              <a:ext uri="{FF2B5EF4-FFF2-40B4-BE49-F238E27FC236}">
                <a16:creationId xmlns:a16="http://schemas.microsoft.com/office/drawing/2014/main" id="{F1D2F78B-012D-CE7A-C702-DD8BE9891ABC}"/>
              </a:ext>
            </a:extLst>
          </p:cNvPr>
          <p:cNvSpPr txBox="1"/>
          <p:nvPr/>
        </p:nvSpPr>
        <p:spPr>
          <a:xfrm>
            <a:off x="8684591" y="3890113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Storage</a:t>
            </a:r>
          </a:p>
        </p:txBody>
      </p:sp>
      <p:sp>
        <p:nvSpPr>
          <p:cNvPr id="9" name="Shape 383">
            <a:extLst>
              <a:ext uri="{FF2B5EF4-FFF2-40B4-BE49-F238E27FC236}">
                <a16:creationId xmlns:a16="http://schemas.microsoft.com/office/drawing/2014/main" id="{86BB857E-4436-F759-1406-6AD1EB44ACEB}"/>
              </a:ext>
            </a:extLst>
          </p:cNvPr>
          <p:cNvSpPr txBox="1"/>
          <p:nvPr/>
        </p:nvSpPr>
        <p:spPr>
          <a:xfrm>
            <a:off x="8684591" y="494186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</a:t>
            </a:r>
          </a:p>
        </p:txBody>
      </p:sp>
      <p:cxnSp>
        <p:nvCxnSpPr>
          <p:cNvPr id="14" name="Shape 384">
            <a:extLst>
              <a:ext uri="{FF2B5EF4-FFF2-40B4-BE49-F238E27FC236}">
                <a16:creationId xmlns:a16="http://schemas.microsoft.com/office/drawing/2014/main" id="{B20D3AF2-51A7-9F1E-C29D-40789BD977B5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flipH="1">
            <a:off x="7373715" y="4279451"/>
            <a:ext cx="1310876" cy="54695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19" name="Shape 384">
            <a:extLst>
              <a:ext uri="{FF2B5EF4-FFF2-40B4-BE49-F238E27FC236}">
                <a16:creationId xmlns:a16="http://schemas.microsoft.com/office/drawing/2014/main" id="{E8EBA0E8-9C4E-E282-5139-DA7AD0EEC240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 flipV="1">
            <a:off x="7373715" y="4826410"/>
            <a:ext cx="1310876" cy="5047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2" name="Shape 384">
            <a:extLst>
              <a:ext uri="{FF2B5EF4-FFF2-40B4-BE49-F238E27FC236}">
                <a16:creationId xmlns:a16="http://schemas.microsoft.com/office/drawing/2014/main" id="{783AFD69-9911-5B71-953B-8E1426F3D444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4948237" y="1737111"/>
            <a:ext cx="1310877" cy="308929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5" name="Shape 384">
            <a:extLst>
              <a:ext uri="{FF2B5EF4-FFF2-40B4-BE49-F238E27FC236}">
                <a16:creationId xmlns:a16="http://schemas.microsoft.com/office/drawing/2014/main" id="{4302A3DF-0971-35CD-EF95-4F5B09EC62CE}"/>
              </a:ext>
            </a:extLst>
          </p:cNvPr>
          <p:cNvCxnSpPr>
            <a:cxnSpLocks/>
            <a:stCxn id="382" idx="1"/>
            <a:endCxn id="3" idx="3"/>
          </p:cNvCxnSpPr>
          <p:nvPr/>
        </p:nvCxnSpPr>
        <p:spPr>
          <a:xfrm flipH="1">
            <a:off x="4948237" y="1290513"/>
            <a:ext cx="1310877" cy="446598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8" name="Shape 384">
            <a:extLst>
              <a:ext uri="{FF2B5EF4-FFF2-40B4-BE49-F238E27FC236}">
                <a16:creationId xmlns:a16="http://schemas.microsoft.com/office/drawing/2014/main" id="{D668E97E-5D3F-3256-5B99-91936FF93100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 flipV="1">
            <a:off x="4948237" y="1737111"/>
            <a:ext cx="1271135" cy="119357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1" name="Shape 384">
            <a:extLst>
              <a:ext uri="{FF2B5EF4-FFF2-40B4-BE49-F238E27FC236}">
                <a16:creationId xmlns:a16="http://schemas.microsoft.com/office/drawing/2014/main" id="{9B91EB95-538D-3F11-3F76-50AC67132983}"/>
              </a:ext>
            </a:extLst>
          </p:cNvPr>
          <p:cNvCxnSpPr>
            <a:cxnSpLocks/>
            <a:stCxn id="3" idx="1"/>
            <a:endCxn id="381" idx="3"/>
          </p:cNvCxnSpPr>
          <p:nvPr/>
        </p:nvCxnSpPr>
        <p:spPr>
          <a:xfrm flipH="1">
            <a:off x="2638423" y="1737111"/>
            <a:ext cx="681039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69FBA1-FCE4-8812-D47C-142207556666}"/>
              </a:ext>
            </a:extLst>
          </p:cNvPr>
          <p:cNvSpPr txBox="1"/>
          <p:nvPr/>
        </p:nvSpPr>
        <p:spPr>
          <a:xfrm>
            <a:off x="1051353" y="4250522"/>
            <a:ext cx="3174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 – Read Only Memory</a:t>
            </a:r>
          </a:p>
          <a:p>
            <a:r>
              <a:rPr lang="en-US" dirty="0">
                <a:solidFill>
                  <a:schemeClr val="bg1"/>
                </a:solidFill>
              </a:rPr>
              <a:t>RAM _ Random Access Memory</a:t>
            </a:r>
          </a:p>
        </p:txBody>
      </p:sp>
      <p:sp>
        <p:nvSpPr>
          <p:cNvPr id="45" name="Shape 383">
            <a:extLst>
              <a:ext uri="{FF2B5EF4-FFF2-40B4-BE49-F238E27FC236}">
                <a16:creationId xmlns:a16="http://schemas.microsoft.com/office/drawing/2014/main" id="{BB7D95EF-4699-203D-9868-D180FEF293D8}"/>
              </a:ext>
            </a:extLst>
          </p:cNvPr>
          <p:cNvSpPr txBox="1"/>
          <p:nvPr/>
        </p:nvSpPr>
        <p:spPr>
          <a:xfrm>
            <a:off x="8684591" y="2838358"/>
            <a:ext cx="1638299" cy="778675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Sound</a:t>
            </a:r>
          </a:p>
        </p:txBody>
      </p:sp>
      <p:cxnSp>
        <p:nvCxnSpPr>
          <p:cNvPr id="47" name="Shape 384">
            <a:extLst>
              <a:ext uri="{FF2B5EF4-FFF2-40B4-BE49-F238E27FC236}">
                <a16:creationId xmlns:a16="http://schemas.microsoft.com/office/drawing/2014/main" id="{517EF214-2304-71FF-0F4A-F37AEDB94040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7373715" y="2175941"/>
            <a:ext cx="1310876" cy="2650469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50" name="Shape 384">
            <a:extLst>
              <a:ext uri="{FF2B5EF4-FFF2-40B4-BE49-F238E27FC236}">
                <a16:creationId xmlns:a16="http://schemas.microsoft.com/office/drawing/2014/main" id="{7F5F4810-7E23-8E9B-6A6B-33516E88D285}"/>
              </a:ext>
            </a:extLst>
          </p:cNvPr>
          <p:cNvCxnSpPr>
            <a:cxnSpLocks/>
            <a:stCxn id="383" idx="1"/>
            <a:endCxn id="5" idx="3"/>
          </p:cNvCxnSpPr>
          <p:nvPr/>
        </p:nvCxnSpPr>
        <p:spPr>
          <a:xfrm flipH="1">
            <a:off x="7373715" y="1124186"/>
            <a:ext cx="1310876" cy="3702224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73583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200B-B8DF-1F38-DFC7-35AECE75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0341" cy="1325563"/>
          </a:xfrm>
        </p:spPr>
        <p:txBody>
          <a:bodyPr>
            <a:noAutofit/>
          </a:bodyPr>
          <a:lstStyle/>
          <a:p>
            <a:r>
              <a:rPr lang="en-US" sz="3200" dirty="0"/>
              <a:t>AI: Please show me the address map of the Apple 2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0D227-55CA-021E-DD67-9C7DCD1FEF1B}"/>
              </a:ext>
            </a:extLst>
          </p:cNvPr>
          <p:cNvSpPr txBox="1"/>
          <p:nvPr/>
        </p:nvSpPr>
        <p:spPr>
          <a:xfrm>
            <a:off x="556615" y="1581903"/>
            <a:ext cx="6250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A000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Hi-Res Page 2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Graphics (8 KB)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9800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Hi-Res Page 1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Graphics (8 KB)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8000  │ Graphics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Text Page 2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0400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Text Page 1          |        │  Video RAM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0200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Zero Page &amp; Stack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0000  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647EA-BB52-C3BF-D6D8-416467E8758B}"/>
              </a:ext>
            </a:extLst>
          </p:cNvPr>
          <p:cNvSpPr txBox="1"/>
          <p:nvPr/>
        </p:nvSpPr>
        <p:spPr>
          <a:xfrm>
            <a:off x="7088629" y="1027906"/>
            <a:ext cx="500970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FFFF  ┐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Monitor ROM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(last 2 KB)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F800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Applesoft BASIC ROM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(8 KB)           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E000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Integer BASIC ROM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(early models only)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D000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I/O &amp; "Soft" Switches|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C000–C0FF          |        │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Expansion Slot ROM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C100–C7FF (per slot)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C000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Free RAM / Expansion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varies by model    |        │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  A000  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397A6-7D5B-1A45-7030-3DF7FB62ED93}"/>
              </a:ext>
            </a:extLst>
          </p:cNvPr>
          <p:cNvSpPr txBox="1"/>
          <p:nvPr/>
        </p:nvSpPr>
        <p:spPr>
          <a:xfrm>
            <a:off x="11027428" y="3271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1981</a:t>
            </a:r>
          </a:p>
        </p:txBody>
      </p:sp>
    </p:spTree>
    <p:extLst>
      <p:ext uri="{BB962C8B-B14F-4D97-AF65-F5344CB8AC3E}">
        <p14:creationId xmlns:p14="http://schemas.microsoft.com/office/powerpoint/2010/main" val="378370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A1BAD-140F-CE4A-FD60-8705F808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60E9-40D6-029C-1ADB-DB614ADE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7501"/>
            <a:ext cx="5257800" cy="1325563"/>
          </a:xfrm>
        </p:spPr>
        <p:txBody>
          <a:bodyPr>
            <a:noAutofit/>
          </a:bodyPr>
          <a:lstStyle/>
          <a:p>
            <a:r>
              <a:rPr lang="en-US" sz="3600" dirty="0"/>
              <a:t>AI: How do I make a click on the Apple II in 6502 Assembly?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D635B-A829-6BB5-E1CB-0E7EF4CA88F7}"/>
              </a:ext>
            </a:extLst>
          </p:cNvPr>
          <p:cNvSpPr txBox="1"/>
          <p:nvPr/>
        </p:nvSpPr>
        <p:spPr>
          <a:xfrm>
            <a:off x="6096000" y="3059668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LDA $C030   ; One toggle = click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9EE8E-3C4B-F21D-6732-90B82E69B363}"/>
              </a:ext>
            </a:extLst>
          </p:cNvPr>
          <p:cNvSpPr txBox="1"/>
          <p:nvPr/>
        </p:nvSpPr>
        <p:spPr>
          <a:xfrm>
            <a:off x="1613649" y="2753834"/>
            <a:ext cx="3030070" cy="12003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Reading memory location $C030 toggles the speaker state</a:t>
            </a:r>
          </a:p>
        </p:txBody>
      </p:sp>
    </p:spTree>
    <p:extLst>
      <p:ext uri="{BB962C8B-B14F-4D97-AF65-F5344CB8AC3E}">
        <p14:creationId xmlns:p14="http://schemas.microsoft.com/office/powerpoint/2010/main" val="213784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12D7-992E-1153-1A7D-92BBEB76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AI: How do I read the current pressed key on the apple II in 6502 assembly?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BE7F0-594A-69D4-B51C-2F5AD9BF4D82}"/>
              </a:ext>
            </a:extLst>
          </p:cNvPr>
          <p:cNvSpPr txBox="1"/>
          <p:nvPr/>
        </p:nvSpPr>
        <p:spPr>
          <a:xfrm>
            <a:off x="5436897" y="2136338"/>
            <a:ext cx="63065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GETKEY: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LDA $C000      ; Read keyboard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BMI GOTKEY     ; If bit 7 = 1 → key is ready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BPL GETKEY     ; Loop until key arrives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GOTKEY: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LDA $C000      ; Read the actual ASCII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AND #$7F       ; Strip the high bit (keep ASCII only)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STA $C010      ; Reset keyboard strobe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RTS            ; Return with key in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C54FF-3F19-72D3-18B8-22496D7D61A2}"/>
              </a:ext>
            </a:extLst>
          </p:cNvPr>
          <p:cNvSpPr txBox="1"/>
          <p:nvPr/>
        </p:nvSpPr>
        <p:spPr>
          <a:xfrm>
            <a:off x="1164332" y="2136338"/>
            <a:ext cx="3870233" cy="258532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a key is pressed, location $C000 holds the ASCII code with bit 7 set.</a:t>
            </a:r>
          </a:p>
          <a:p>
            <a:endParaRPr lang="en-US" dirty="0"/>
          </a:p>
          <a:p>
            <a:r>
              <a:rPr lang="en-US" dirty="0"/>
              <a:t>You must read $C010 after handling the key — this resets the “key ready” flag so the next keypress can be detected.</a:t>
            </a:r>
          </a:p>
          <a:p>
            <a:endParaRPr lang="en-US" dirty="0"/>
          </a:p>
          <a:p>
            <a:r>
              <a:rPr lang="en-US" dirty="0"/>
              <a:t>If bit 7 of $C000 is not set, no key is waiting.</a:t>
            </a:r>
          </a:p>
        </p:txBody>
      </p:sp>
    </p:spTree>
    <p:extLst>
      <p:ext uri="{BB962C8B-B14F-4D97-AF65-F5344CB8AC3E}">
        <p14:creationId xmlns:p14="http://schemas.microsoft.com/office/powerpoint/2010/main" val="3078928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25992-626A-35E7-99CF-D90D01EF4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6890-E846-0FEB-C3AF-A24CA5D3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68906" cy="1593857"/>
          </a:xfrm>
        </p:spPr>
        <p:txBody>
          <a:bodyPr>
            <a:normAutofit fontScale="90000"/>
          </a:bodyPr>
          <a:lstStyle/>
          <a:p>
            <a:r>
              <a:rPr lang="en-US" dirty="0"/>
              <a:t>AI: How do I make a click sound in Apple Basic?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3CAD3-DE0B-EAD7-BC0C-B3859CCF0109}"/>
              </a:ext>
            </a:extLst>
          </p:cNvPr>
          <p:cNvSpPr txBox="1"/>
          <p:nvPr/>
        </p:nvSpPr>
        <p:spPr>
          <a:xfrm>
            <a:off x="1429871" y="4501576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POKE -16336,0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5B8C3-53CF-4225-47D8-E2DEABB5DE01}"/>
              </a:ext>
            </a:extLst>
          </p:cNvPr>
          <p:cNvSpPr txBox="1"/>
          <p:nvPr/>
        </p:nvSpPr>
        <p:spPr>
          <a:xfrm>
            <a:off x="1137536" y="2491615"/>
            <a:ext cx="3870233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 make a click sound in AppleSoft BASIC, you just need to access the speaker soft-switch at memory location -16336 (which corresponds to $C030 in hex).</a:t>
            </a:r>
          </a:p>
        </p:txBody>
      </p:sp>
      <p:pic>
        <p:nvPicPr>
          <p:cNvPr id="9" name="Picture 8" descr="A computer screen with a black screen&#10;&#10;AI-generated content may be incorrect.">
            <a:extLst>
              <a:ext uri="{FF2B5EF4-FFF2-40B4-BE49-F238E27FC236}">
                <a16:creationId xmlns:a16="http://schemas.microsoft.com/office/drawing/2014/main" id="{151CBB07-E608-2D61-1DBD-86D9109E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60" y="278384"/>
            <a:ext cx="4140668" cy="5903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22E4EF-A359-2F2D-586B-C8481D189529}"/>
              </a:ext>
            </a:extLst>
          </p:cNvPr>
          <p:cNvSpPr txBox="1"/>
          <p:nvPr/>
        </p:nvSpPr>
        <p:spPr>
          <a:xfrm>
            <a:off x="838200" y="5579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www.scullinsteel.com</a:t>
            </a:r>
            <a:r>
              <a:rPr lang="en-US" dirty="0"/>
              <a:t>/apple2/</a:t>
            </a:r>
          </a:p>
        </p:txBody>
      </p:sp>
    </p:spTree>
    <p:extLst>
      <p:ext uri="{BB962C8B-B14F-4D97-AF65-F5344CB8AC3E}">
        <p14:creationId xmlns:p14="http://schemas.microsoft.com/office/powerpoint/2010/main" val="184371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4696</TotalTime>
  <Words>1563</Words>
  <Application>Microsoft Macintosh PowerPoint</Application>
  <PresentationFormat>Widescreen</PresentationFormat>
  <Paragraphs>248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</vt:lpstr>
      <vt:lpstr>Courier New</vt:lpstr>
      <vt:lpstr>Office Theme</vt:lpstr>
      <vt:lpstr>System Software</vt:lpstr>
      <vt:lpstr>Outline</vt:lpstr>
      <vt:lpstr>From a CPU to a Computer</vt:lpstr>
      <vt:lpstr>PowerPoint Presentation</vt:lpstr>
      <vt:lpstr>PowerPoint Presentation</vt:lpstr>
      <vt:lpstr>AI: Please show me the address map of the Apple 2 </vt:lpstr>
      <vt:lpstr>AI: How do I make a click on the Apple II in 6502 Assembly?</vt:lpstr>
      <vt:lpstr>AI: How do I read the current pressed key on the apple II in 6502 assembly?</vt:lpstr>
      <vt:lpstr>AI: How do I make a click sound in Apple Basic?</vt:lpstr>
      <vt:lpstr>AI: How do I make the whole screen white in the Apple 2 in 6502 Assembly?</vt:lpstr>
      <vt:lpstr>PowerPoint Presentation</vt:lpstr>
      <vt:lpstr>Read a Key on the IBM PC</vt:lpstr>
      <vt:lpstr>Operating Systems</vt:lpstr>
      <vt:lpstr>Early and Modern Operating Systems</vt:lpstr>
      <vt:lpstr>Code with Flaws or Bad Intentions</vt:lpstr>
      <vt:lpstr>How CPUs Protect Memory and Programs</vt:lpstr>
      <vt:lpstr>When Linux Ran on Each CPU Family</vt:lpstr>
      <vt:lpstr>Operating Systems and Protection</vt:lpstr>
      <vt:lpstr>Is it "turtles all the way down"?</vt:lpstr>
      <vt:lpstr>Programming Software</vt:lpstr>
      <vt:lpstr>Compiler</vt:lpstr>
      <vt:lpstr>Compiler Phases</vt:lpstr>
      <vt:lpstr>Python Runtime</vt:lpstr>
      <vt:lpstr>JavaScript Runtime</vt:lpstr>
      <vt:lpstr>Java Runtime</vt:lpstr>
      <vt:lpstr>Interpreter</vt:lpstr>
      <vt:lpstr>Virtualization</vt:lpstr>
      <vt:lpstr>Virtualization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267</cp:revision>
  <dcterms:created xsi:type="dcterms:W3CDTF">2023-02-08T12:14:18Z</dcterms:created>
  <dcterms:modified xsi:type="dcterms:W3CDTF">2025-12-02T14:26:17Z</dcterms:modified>
</cp:coreProperties>
</file>